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156629-EA50-4C53-8789-EBEEB7DA2111}">
  <a:tblStyle styleId="{2A156629-EA50-4C53-8789-EBEEB7DA21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italic.fntdata"/><Relationship Id="rId14" Type="http://schemas.openxmlformats.org/officeDocument/2006/relationships/slide" Target="slides/slide8.xml"/><Relationship Id="rId36" Type="http://schemas.openxmlformats.org/officeDocument/2006/relationships/font" Target="fonts/Raleway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39b82ed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39b82ed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18aeeee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18aeeee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7f69a280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7f69a280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7f69a2806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7f69a2806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7f69a2806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7f69a2806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246b56f7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246b56f7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246b56f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246b56f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246b56f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246b56f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26581ba5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26581ba5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26581ba5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26581ba5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26581ba54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26581ba54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26581ba5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26581ba5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26581ba54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26581ba54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7f69a2806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7f69a280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289e7f80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289e7f80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26581ba54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26581ba5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7f69a280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7f69a280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26581ba54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e26581ba5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7f69a2806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7f69a2806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177e1e07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177e1e07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7f69a2806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7f69a2806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7f69a2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7f69a2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246b56f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246b56f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7f69a280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7f69a280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7f69a280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7f69a28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7f69a280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7f69a280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7f69a2806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7f69a2806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7f69a280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7f69a280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5" name="Google Shape;9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6" name="Google Shape;106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5" name="Google Shape;125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Google Shape;130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4" name="Google Shape;14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" name="Google Shape;25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9" name="Google Shape;49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Google Shape;8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rgbClr val="9BDFEB">
            <a:alpha val="2235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/>
        </p:nvSpPr>
        <p:spPr>
          <a:xfrm>
            <a:off x="287300" y="1724600"/>
            <a:ext cx="846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CREDIT CARD APPROVAL</a:t>
            </a:r>
            <a:endParaRPr sz="4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0" y="40590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Project By: Daniel Premisler,  Oz Abukan, Maria Gross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-1" y="238640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July </a:t>
            </a:r>
            <a:r>
              <a:rPr lang="en-GB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2021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EDA &amp; Feature engineering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8900"/>
            <a:ext cx="4459026" cy="39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200" y="798900"/>
            <a:ext cx="4230400" cy="30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93525" y="471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Based on y_3 scenario</a:t>
            </a:r>
            <a:endParaRPr sz="1000"/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Data Preprocessing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226750" y="829762"/>
            <a:ext cx="2493300" cy="1611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59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Missing Values</a:t>
            </a:r>
            <a:endParaRPr b="1" sz="13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259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add </a:t>
            </a:r>
            <a:r>
              <a:rPr lang="en-GB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missing</a:t>
            </a:r>
            <a:r>
              <a:rPr lang="en-GB" sz="13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indicator and a missing category to occupation</a:t>
            </a:r>
            <a:endParaRPr sz="1300"/>
          </a:p>
        </p:txBody>
      </p:sp>
      <p:sp>
        <p:nvSpPr>
          <p:cNvPr id="243" name="Google Shape;243;p28"/>
          <p:cNvSpPr/>
          <p:nvPr/>
        </p:nvSpPr>
        <p:spPr>
          <a:xfrm>
            <a:off x="3129680" y="862713"/>
            <a:ext cx="2493300" cy="1611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latin typeface="Georgia"/>
                <a:ea typeface="Georgia"/>
                <a:cs typeface="Georgia"/>
                <a:sym typeface="Georgia"/>
              </a:rPr>
              <a:t>Adding features</a:t>
            </a:r>
            <a:endParaRPr b="1" sz="13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Add features: Age, years employed, employed_stat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6143255" y="829750"/>
            <a:ext cx="2493300" cy="1611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latin typeface="Georgia"/>
                <a:ea typeface="Georgia"/>
                <a:cs typeface="Georgia"/>
                <a:sym typeface="Georgia"/>
              </a:rPr>
              <a:t>Reassembly</a:t>
            </a:r>
            <a:endParaRPr b="1" sz="13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Rare label encoding, of rare categories 1% or less frequency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188798" y="3242403"/>
            <a:ext cx="2492700" cy="1611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b="1" lang="en-GB" sz="1300" u="sng">
                <a:latin typeface="Georgia"/>
                <a:ea typeface="Georgia"/>
                <a:cs typeface="Georgia"/>
                <a:sym typeface="Georgia"/>
              </a:rPr>
              <a:t>ummies</a:t>
            </a:r>
            <a:endParaRPr b="1" sz="13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One Hot Encoding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6188335" y="3242400"/>
            <a:ext cx="2492700" cy="1611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="1" lang="en-GB" sz="1300" u="sng">
                <a:latin typeface="Georgia"/>
                <a:ea typeface="Georgia"/>
                <a:cs typeface="Georgia"/>
                <a:sym typeface="Georgia"/>
              </a:rPr>
              <a:t>caling </a:t>
            </a:r>
            <a:endParaRPr b="1" sz="13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Feature scaling (none dummies)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3211786" y="3203850"/>
            <a:ext cx="2492700" cy="1611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latin typeface="Georgia"/>
                <a:ea typeface="Georgia"/>
                <a:cs typeface="Georgia"/>
                <a:sym typeface="Georgia"/>
              </a:rPr>
              <a:t>Outliers and distribution </a:t>
            </a:r>
            <a:endParaRPr b="1" sz="13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Handling Outliers and distribution with discretization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Classification metric selection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0" y="926550"/>
            <a:ext cx="91440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259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rgbClr val="1A1A1A"/>
                </a:solidFill>
                <a:latin typeface="Georgia"/>
                <a:ea typeface="Georgia"/>
                <a:cs typeface="Georgia"/>
                <a:sym typeface="Georgia"/>
              </a:rPr>
              <a:t>Selecting the best metric for the model is dependent on the errors we want to minimize which are:</a:t>
            </a:r>
            <a:endParaRPr sz="1600">
              <a:solidFill>
                <a:srgbClr val="1A1A1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600"/>
              <a:buFont typeface="Georgia"/>
              <a:buChar char="○"/>
            </a:pPr>
            <a:r>
              <a:rPr lang="en-GB" sz="1600" u="sng">
                <a:solidFill>
                  <a:srgbClr val="1A1A1A"/>
                </a:solidFill>
                <a:latin typeface="Georgia"/>
                <a:ea typeface="Georgia"/>
                <a:cs typeface="Georgia"/>
                <a:sym typeface="Georgia"/>
              </a:rPr>
              <a:t>False negative errors (Type I)</a:t>
            </a:r>
            <a:r>
              <a:rPr lang="en-GB" sz="1600">
                <a:solidFill>
                  <a:srgbClr val="1A1A1A"/>
                </a:solidFill>
                <a:latin typeface="Georgia"/>
                <a:ea typeface="Georgia"/>
                <a:cs typeface="Georgia"/>
                <a:sym typeface="Georgia"/>
              </a:rPr>
              <a:t> : giving a loan to a “bad” customer</a:t>
            </a:r>
            <a:endParaRPr sz="1600">
              <a:solidFill>
                <a:srgbClr val="1A1A1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False positive errors (Type II)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: not giving a loan to a “good” customer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59"/>
              </a:spcBef>
              <a:spcAft>
                <a:spcPts val="0"/>
              </a:spcAft>
              <a:buClr>
                <a:srgbClr val="1A1A1A"/>
              </a:buClr>
              <a:buSzPts val="1600"/>
              <a:buChar char="●"/>
            </a:pPr>
            <a:r>
              <a:rPr lang="en-GB" sz="1600">
                <a:solidFill>
                  <a:srgbClr val="1A1A1A"/>
                </a:solidFill>
                <a:latin typeface="Georgia"/>
                <a:ea typeface="Georgia"/>
                <a:cs typeface="Georgia"/>
                <a:sym typeface="Georgia"/>
              </a:rPr>
              <a:t>Making a type I error would be more costly to a bank than a Type II error</a:t>
            </a:r>
            <a:endParaRPr sz="1600">
              <a:solidFill>
                <a:srgbClr val="1A1A1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00000"/>
              </a:lnSpc>
              <a:spcBef>
                <a:spcPts val="259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1A1A1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59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Since we want to maximize revenue we would like to minimize the Type I error and some Type II error if possible</a:t>
            </a:r>
            <a:endParaRPr sz="1600">
              <a:solidFill>
                <a:srgbClr val="292929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14775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etrics reasoning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61" name="Google Shape;261;p30"/>
          <p:cNvGraphicFramePr/>
          <p:nvPr/>
        </p:nvGraphicFramePr>
        <p:xfrm>
          <a:off x="604650" y="74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{2A156629-EA50-4C53-8789-EBEEB7DA2111}</a:tableStyleId>
              </a:tblPr>
              <a:tblGrid>
                <a:gridCol w="2702875"/>
                <a:gridCol w="2902700"/>
                <a:gridCol w="2503050"/>
              </a:tblGrid>
              <a:tr h="37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Metric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reasoning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Why it didn't work for us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7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Recall of “bad” customer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Minimize Type I error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ML models classified all cases as “bad” customer a </a:t>
                      </a: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better accuracy </a:t>
                      </a: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is needed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7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F1 of “bad” customer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Get balanced results of both </a:t>
                      </a: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precision</a:t>
                      </a: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and recall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We still want to focus much more on recall than </a:t>
                      </a: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precision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77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Minimizes Both errors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Data is </a:t>
                      </a: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imbalanced accuracy doesn't work as a good metric in our case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117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90% recall + 10% precision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(Final metric of choice)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Minimizes Type I error 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Georgia"/>
                        <a:buChar char="●"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preventing from the model to classify all of the cases as “bad” customers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31"/>
          <p:cNvGraphicFramePr/>
          <p:nvPr/>
        </p:nvGraphicFramePr>
        <p:xfrm>
          <a:off x="3904700" y="1042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{2A156629-EA50-4C53-8789-EBEEB7DA2111}</a:tableStyleId>
              </a:tblPr>
              <a:tblGrid>
                <a:gridCol w="1718750"/>
                <a:gridCol w="738575"/>
                <a:gridCol w="1361875"/>
                <a:gridCol w="1095425"/>
              </a:tblGrid>
              <a:tr h="5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Resampling method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</a:t>
                      </a: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difference</a:t>
                      </a: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with respect to ‘None’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STD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None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99.16%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0.09%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4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SMOTE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(Over Sampling)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97.07%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-2.09%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0.42%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Random Under Sampling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(Under Sampling)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56.87%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-42.29%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1.97%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SMOTEENN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(Over and Under Sampling)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93.13%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-6.03%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0.37%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31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Baseline model - y1 results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50" y="1043200"/>
            <a:ext cx="3235925" cy="30571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414550" y="4483300"/>
            <a:ext cx="4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Baseline model: RandomForest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Baseline model - y2 results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77" name="Google Shape;277;p32"/>
          <p:cNvGraphicFramePr/>
          <p:nvPr/>
        </p:nvGraphicFramePr>
        <p:xfrm>
          <a:off x="3888650" y="1042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{2A156629-EA50-4C53-8789-EBEEB7DA2111}</a:tableStyleId>
              </a:tblPr>
              <a:tblGrid>
                <a:gridCol w="1718750"/>
                <a:gridCol w="738575"/>
                <a:gridCol w="1310075"/>
                <a:gridCol w="1147225"/>
              </a:tblGrid>
              <a:tr h="5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Resampling method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difference with respect to ‘None’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STD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None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6.49%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1.17%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SMOTE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(Over Sampling)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16.91%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+10.42%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1.27%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Random Under Sampling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(Under Sampling)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49.44%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+42.95%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1.67%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SMOTEENN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(Over and Under Sampling)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53.34%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+46.85%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1.30%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5" y="1042975"/>
            <a:ext cx="3245969" cy="30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/>
        </p:nvSpPr>
        <p:spPr>
          <a:xfrm>
            <a:off x="414550" y="4483300"/>
            <a:ext cx="4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Baseline model: RandomForest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Google Shape;285;p33"/>
          <p:cNvGraphicFramePr/>
          <p:nvPr/>
        </p:nvGraphicFramePr>
        <p:xfrm>
          <a:off x="3875350" y="10429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{2A156629-EA50-4C53-8789-EBEEB7DA2111}</a:tableStyleId>
              </a:tblPr>
              <a:tblGrid>
                <a:gridCol w="1718750"/>
                <a:gridCol w="738575"/>
                <a:gridCol w="1398875"/>
                <a:gridCol w="1058425"/>
              </a:tblGrid>
              <a:tr h="5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Resampling method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difference with respect to ‘None’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STD</a:t>
                      </a:r>
                      <a:endParaRPr b="1" sz="1000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None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9.11%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2.34%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54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SMOTE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(Over Sampling)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9.45%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+0.34%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2.21%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79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Random Under Sampling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(Under Sampling)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49.01%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+39.90%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4.82%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7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SMOTEENN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(Over and Under Sampling)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11.41%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+2.30%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2.57%</a:t>
                      </a:r>
                      <a:endParaRPr sz="11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6" name="Google Shape;286;p3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Baseline model - y3 results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" y="1042974"/>
            <a:ext cx="3227887" cy="30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414550" y="4483300"/>
            <a:ext cx="4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Baseline model: RandomForest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/>
        </p:nvSpPr>
        <p:spPr>
          <a:xfrm>
            <a:off x="0" y="0"/>
            <a:ext cx="9144000" cy="104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Georgia"/>
                <a:ea typeface="Georgia"/>
                <a:cs typeface="Georgia"/>
                <a:sym typeface="Georgia"/>
              </a:rPr>
              <a:t>Y3 to Y6 - resampling techniques comparison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Georgia"/>
                <a:ea typeface="Georgia"/>
                <a:cs typeface="Georgia"/>
                <a:sym typeface="Georgia"/>
              </a:rPr>
              <a:t>No Resampling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0" y="1200150"/>
            <a:ext cx="4366801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00138"/>
            <a:ext cx="4366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414550" y="4483300"/>
            <a:ext cx="4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Baseline model: RandomForest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/>
        </p:nvSpPr>
        <p:spPr>
          <a:xfrm>
            <a:off x="0" y="0"/>
            <a:ext cx="9144000" cy="104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Georgia"/>
                <a:ea typeface="Georgia"/>
                <a:cs typeface="Georgia"/>
                <a:sym typeface="Georgia"/>
              </a:rPr>
              <a:t>Y3 to Y6 - resampling techniques comparison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Georgia"/>
                <a:ea typeface="Georgia"/>
                <a:cs typeface="Georgia"/>
                <a:sym typeface="Georgia"/>
              </a:rPr>
              <a:t>Random Under Sampling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0" y="1200150"/>
            <a:ext cx="4366801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00150"/>
            <a:ext cx="4366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414550" y="4483300"/>
            <a:ext cx="4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Baseline model: RandomForest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/>
        </p:nvSpPr>
        <p:spPr>
          <a:xfrm>
            <a:off x="0" y="0"/>
            <a:ext cx="9144000" cy="104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Georgia"/>
                <a:ea typeface="Georgia"/>
                <a:cs typeface="Georgia"/>
                <a:sym typeface="Georgia"/>
              </a:rPr>
              <a:t>Y3 to Y6 - resampling techniques comparison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Georgia"/>
                <a:ea typeface="Georgia"/>
                <a:cs typeface="Georgia"/>
                <a:sym typeface="Georgia"/>
              </a:rPr>
              <a:t>SMOTE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0" y="1200150"/>
            <a:ext cx="4366801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00150"/>
            <a:ext cx="4366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/>
        </p:nvSpPr>
        <p:spPr>
          <a:xfrm>
            <a:off x="414550" y="4483300"/>
            <a:ext cx="4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Baseline model: RandomForest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Agenda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583650" y="646500"/>
            <a:ext cx="85602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Motivation and Data description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Who is a “bad” customer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EDA &amp; Feature engineering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Classification metric selection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Comparing best model to baseline models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-GB" sz="2200">
                <a:latin typeface="Georgia"/>
                <a:ea typeface="Georgia"/>
                <a:cs typeface="Georgia"/>
                <a:sym typeface="Georgia"/>
              </a:rPr>
              <a:t>Conclusion and discussion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/>
        </p:nvSpPr>
        <p:spPr>
          <a:xfrm>
            <a:off x="0" y="0"/>
            <a:ext cx="9144000" cy="104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Georgia"/>
                <a:ea typeface="Georgia"/>
                <a:cs typeface="Georgia"/>
                <a:sym typeface="Georgia"/>
              </a:rPr>
              <a:t>Y3 to Y6 - resampling techniques comparison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Georgia"/>
                <a:ea typeface="Georgia"/>
                <a:cs typeface="Georgia"/>
                <a:sym typeface="Georgia"/>
              </a:rPr>
              <a:t>SMOTEEN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00" y="1200150"/>
            <a:ext cx="4366801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00150"/>
            <a:ext cx="43668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205200" y="4143975"/>
            <a:ext cx="87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The results of all 4 y’s are similar, for this reason we analyze only y3 of the y’s and omit the others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414550" y="4483300"/>
            <a:ext cx="4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Baseline model: RandomForest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Auto ML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0" y="646500"/>
            <a:ext cx="9144000" cy="4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Our goal is to find a solution space with respect to the dimensions involved: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Y’s - </a:t>
            </a:r>
            <a:r>
              <a:rPr b="1" lang="en-GB">
                <a:latin typeface="Georgia"/>
                <a:ea typeface="Georgia"/>
                <a:cs typeface="Georgia"/>
                <a:sym typeface="Georgia"/>
              </a:rPr>
              <a:t>6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different class labels (y1, y2, y3, y4, y5, y6)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Imbalance methods - </a:t>
            </a:r>
            <a:r>
              <a:rPr b="1" lang="en-GB"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resampling method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 None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Over Sampling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Under Sampling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Over and Under Sampling)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Evaluation metrics - </a:t>
            </a:r>
            <a:r>
              <a:rPr b="1" lang="en-GB"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 metrics: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Recall of “bad” customer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F1 of “bad” customer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Accuracy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■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90% recall + 10% precision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Algorithms - </a:t>
            </a:r>
            <a:r>
              <a:rPr b="1" lang="en-GB">
                <a:latin typeface="Georgia"/>
                <a:ea typeface="Georgia"/>
                <a:cs typeface="Georgia"/>
                <a:sym typeface="Georgia"/>
              </a:rPr>
              <a:t>27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 different models (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RF, LogisticRegression, XGBClassifier etc.)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en-GB" sz="2000">
                <a:latin typeface="Georgia"/>
                <a:ea typeface="Georgia"/>
                <a:cs typeface="Georgia"/>
                <a:sym typeface="Georgia"/>
              </a:rPr>
              <a:t>Running a total of </a:t>
            </a:r>
            <a:r>
              <a:rPr lang="en-GB" sz="2000" u="sng">
                <a:latin typeface="Georgia"/>
                <a:ea typeface="Georgia"/>
                <a:cs typeface="Georgia"/>
                <a:sym typeface="Georgia"/>
              </a:rPr>
              <a:t>4 x 4 x 6 x 27 = </a:t>
            </a:r>
            <a:r>
              <a:rPr b="1" lang="en-GB" sz="2000" u="sng">
                <a:latin typeface="Georgia"/>
                <a:ea typeface="Georgia"/>
                <a:cs typeface="Georgia"/>
                <a:sym typeface="Georgia"/>
              </a:rPr>
              <a:t>2,592</a:t>
            </a:r>
            <a:r>
              <a:rPr b="1" lang="en-GB" sz="20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2000">
                <a:latin typeface="Georgia"/>
                <a:ea typeface="Georgia"/>
                <a:cs typeface="Georgia"/>
                <a:sym typeface="Georgia"/>
              </a:rPr>
              <a:t>possible solutions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Auto ML - sample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256" y="732675"/>
            <a:ext cx="5741818" cy="419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00" y="732675"/>
            <a:ext cx="3021459" cy="41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/>
        </p:nvSpPr>
        <p:spPr>
          <a:xfrm>
            <a:off x="-61425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Comparing best model to baseline </a:t>
            </a: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Y1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775" y="2862200"/>
            <a:ext cx="3249625" cy="20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778" y="730013"/>
            <a:ext cx="3249624" cy="20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375" y="1198250"/>
            <a:ext cx="4571978" cy="274698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/>
        </p:nvSpPr>
        <p:spPr>
          <a:xfrm>
            <a:off x="-61425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Comparing best model to baseline Y2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975" y="725625"/>
            <a:ext cx="3250800" cy="20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978" y="2853150"/>
            <a:ext cx="3250800" cy="20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650" y="725625"/>
            <a:ext cx="4572000" cy="31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/>
        </p:nvSpPr>
        <p:spPr>
          <a:xfrm>
            <a:off x="381650" y="4178925"/>
            <a:ext cx="45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Nominal increase of 12%,  x 1.22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0" y="-1180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Comparing best model to baseline Y3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6" name="Google Shape;3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775" y="745238"/>
            <a:ext cx="3250800" cy="20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775" y="2904200"/>
            <a:ext cx="3250801" cy="20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50" y="1198350"/>
            <a:ext cx="4572000" cy="27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/>
        </p:nvSpPr>
        <p:spPr>
          <a:xfrm>
            <a:off x="414550" y="4176225"/>
            <a:ext cx="45018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383850" y="4268325"/>
            <a:ext cx="45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Nominal increase of  10%,  x1.2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Conclusion and discussion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322500" y="1093725"/>
            <a:ext cx="84990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Use of resampling techniques improved our models metrics 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tremendously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many models we ran presented a trade-off between recall and precision, you had to choose what to maximize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3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Trade-off between a mean and standard deviation in cross validation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8" name="Google Shape;378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Conclusion and discussion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322500" y="1093725"/>
            <a:ext cx="84990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3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results for Y3 - Y6 were similar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Bigger imbalance problem meant 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generally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less robust results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Using class weights to handle imbalance did not work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3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Different Y’s lead to different resampling technique and different optimal models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Key take-offs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1" name="Google Shape;391;p45"/>
          <p:cNvSpPr txBox="1"/>
          <p:nvPr/>
        </p:nvSpPr>
        <p:spPr>
          <a:xfrm>
            <a:off x="322500" y="755125"/>
            <a:ext cx="84990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We’ve used some new packages for different parts of our work: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Feature engine - used for feature engineering and pipelines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Lazy_predict - used to find the best models using auto ml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Imlearn - handling imbalance data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Resampling techniques helped improving our results, for example for y2 and 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improvement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of overall 47% (6.5% vs 53%)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data featured a trade off between 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precision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and recall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Our final results did not feature one solution but a collection of solutions this was because we did not have a target label and just like in real life we present a space of different plausible solutions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2" name="Google Shape;392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/>
        </p:nvSpPr>
        <p:spPr>
          <a:xfrm>
            <a:off x="14775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Motivation - back story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322500" y="714825"/>
            <a:ext cx="8499000" cy="3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One of the common issues in the banking industry is predicting the probability of future defaults.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Credit risk 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assessment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is a common risk control method to deal with this issue.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bank uses the 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risk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assessment to determine 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whether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to issue a credit card to an applicant.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/>
        </p:nvSpPr>
        <p:spPr>
          <a:xfrm>
            <a:off x="14775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Motivation - back story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322500" y="714825"/>
            <a:ext cx="84990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Creating a ML model to predict if a customer is considered a “risky” customer is a matter of great importance.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Finding a good ML model to predict “bad” and “good” customers, increases the chance of preventing a huge loss / gaining a significantly higher profit.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/>
        </p:nvSpPr>
        <p:spPr>
          <a:xfrm>
            <a:off x="1705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Data description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86" name="Google Shape;186;p22"/>
          <p:cNvGraphicFramePr/>
          <p:nvPr/>
        </p:nvGraphicFramePr>
        <p:xfrm>
          <a:off x="401050" y="120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{2A156629-EA50-4C53-8789-EBEEB7DA2111}</a:tableStyleId>
              </a:tblPr>
              <a:tblGrid>
                <a:gridCol w="1922375"/>
                <a:gridCol w="991800"/>
                <a:gridCol w="890000"/>
                <a:gridCol w="1295525"/>
                <a:gridCol w="35242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# features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 size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Feature examples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Application_record.csv 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18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500k + 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Personal info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Account Id, </a:t>
                      </a: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gender, income, age, occupation, employment status, family size, etc.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Credit_record.csv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1m +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Credit record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Account Id, </a:t>
                      </a:r>
                      <a:r>
                        <a:rPr lang="en-GB" sz="1200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month, status of payment past due date</a:t>
                      </a:r>
                      <a:endParaRPr sz="1200">
                        <a:solidFill>
                          <a:schemeClr val="dk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" y="3156425"/>
            <a:ext cx="8892973" cy="8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800" y="4034100"/>
            <a:ext cx="2578925" cy="10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401050" y="646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Real life data: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Who is a “bad” customer?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0" y="678500"/>
            <a:ext cx="91440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0000" spcFirstLastPara="1" rIns="91425" wrap="square" tIns="45700">
            <a:spAutoFit/>
          </a:bodyPr>
          <a:lstStyle/>
          <a:p>
            <a:pPr indent="-330200" lvl="0" marL="450000" marR="0" rtl="0" algn="l">
              <a:lnSpc>
                <a:spcPct val="150000"/>
              </a:lnSpc>
              <a:spcBef>
                <a:spcPts val="259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rgbClr val="20212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Issue: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class labels: “good” or “bad” are not given in our dataset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New task - define the labels: “good” and “bad” by ourselves!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Solution: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 order to define the labels, we had to come up with business logic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logic is based on checking the maximum period for which a customer was late with the loan payment.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result:  we end up with 6 different scenarios, each one representing a different definition of a “bad” customer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●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For example: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y_1  - “bad” = customer which pay due was 1+ days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Char char="○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y_2 - “bad” = customer which pay due was 1+ months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Who is a “bad” customer - continue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03" name="Google Shape;203;p24"/>
          <p:cNvGraphicFramePr/>
          <p:nvPr/>
        </p:nvGraphicFramePr>
        <p:xfrm>
          <a:off x="665650" y="808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{2A156629-EA50-4C53-8789-EBEEB7DA2111}</a:tableStyleId>
              </a:tblPr>
              <a:tblGrid>
                <a:gridCol w="856525"/>
                <a:gridCol w="1604375"/>
                <a:gridCol w="718275"/>
              </a:tblGrid>
              <a:tr h="56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status</a:t>
                      </a:r>
                      <a:endParaRPr b="1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 b="1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</a:t>
                      </a:r>
                      <a:endParaRPr b="1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c, x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Paid off loan or no loan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5.6%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Up to 1 month past due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69.6%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9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 months past due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20.1%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9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 months past due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2.3%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9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 months past due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0.6%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 months past due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0.2%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6+ months past due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1.3%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4" name="Google Shape;204;p24"/>
          <p:cNvGraphicFramePr/>
          <p:nvPr/>
        </p:nvGraphicFramePr>
        <p:xfrm>
          <a:off x="4571988" y="798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{2A156629-EA50-4C53-8789-EBEEB7DA2111}</a:tableStyleId>
              </a:tblPr>
              <a:tblGrid>
                <a:gridCol w="1364375"/>
                <a:gridCol w="1364375"/>
                <a:gridCol w="1364375"/>
              </a:tblGrid>
              <a:tr h="91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Scenario</a:t>
                      </a:r>
                      <a:endParaRPr b="1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“Bad” customer</a:t>
                      </a:r>
                      <a:endParaRPr b="1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“Good” customer</a:t>
                      </a:r>
                      <a:endParaRPr b="1" u="sng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 1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[0, 1, 2, 3, 4, 5]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[c, x]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 2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[1, 2, 3, 4, 5]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[c, x, 0]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 3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[2, 3, 4, 5]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</a:t>
                      </a: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c, x, 0, 1]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 4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[3, 4, 5]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[c, x, 0, 1, 2]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 5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[4, 5]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[c, x, 0, 1, 2, 3]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 6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[5]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[c, x, 0, 1, 2, 3, 4]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Different y scenarios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133200" y="690550"/>
            <a:ext cx="3786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0000" rtl="0" algn="l">
              <a:lnSpc>
                <a:spcPct val="150000"/>
              </a:lnSpc>
              <a:spcBef>
                <a:spcPts val="259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 the first scenario most of our cases are “bad” customers in the rest of the scenarios we have fewer “bad” customer</a:t>
            </a:r>
            <a:endParaRPr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All the scenarios have imbalanced classes, in y3 - y6 the distribution of class is similar, we would analyze the cases with different class distribution (y1, y2, y3)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500" y="873275"/>
            <a:ext cx="5061775" cy="3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4533950" y="1395957"/>
            <a:ext cx="1410600" cy="15390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 txBox="1"/>
          <p:nvPr/>
        </p:nvSpPr>
        <p:spPr>
          <a:xfrm>
            <a:off x="5677425" y="1395957"/>
            <a:ext cx="3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6055550" y="1464307"/>
            <a:ext cx="2492400" cy="623700"/>
          </a:xfrm>
          <a:prstGeom prst="rect">
            <a:avLst/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8286175" y="1395958"/>
            <a:ext cx="3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Georgia"/>
                <a:ea typeface="Georgia"/>
                <a:cs typeface="Georgia"/>
                <a:sym typeface="Georgia"/>
              </a:rPr>
              <a:t>EDA &amp; Feature engineering</a:t>
            </a:r>
            <a:endParaRPr sz="3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9" y="798900"/>
            <a:ext cx="3901087" cy="27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98900"/>
            <a:ext cx="3831024" cy="277982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185025" y="4832675"/>
            <a:ext cx="29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93525" y="471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Based on y_3 scenario</a:t>
            </a:r>
            <a:endParaRPr sz="1000"/>
          </a:p>
        </p:txBody>
      </p: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